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omforta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Comfortaa-bold.fntdata"/><Relationship Id="rId18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0acf8be5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0acf8be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acf8be5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0acf8be5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0acf8be5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0acf8be5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6bc74c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6bc74c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76bc74c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76bc74c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77c35b56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77c35b5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6bc74c7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6bc74c7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76bc74c7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76bc74c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6bc74c7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6bc74c7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6bc74c7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6bc74c7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acf8be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acf8be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.xm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.xml"/><Relationship Id="rId4" Type="http://schemas.openxmlformats.org/officeDocument/2006/relationships/image" Target="../media/image6.png"/><Relationship Id="rId5" Type="http://schemas.openxmlformats.org/officeDocument/2006/relationships/hyperlink" Target="https://quizlet.com/1616303/squared-numbers-1-15-flash-card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mathplayground.com/factortrees.html" TargetMode="External"/><Relationship Id="rId22" Type="http://schemas.openxmlformats.org/officeDocument/2006/relationships/hyperlink" Target="http://www.math-play.com/Spinner-Game-Prime-Factorization/Spinner-Game-Prime-Factorization.html" TargetMode="External"/><Relationship Id="rId21" Type="http://schemas.openxmlformats.org/officeDocument/2006/relationships/hyperlink" Target="https://www.mathplayground.com/factortrees.html" TargetMode="External"/><Relationship Id="rId24" Type="http://schemas.openxmlformats.org/officeDocument/2006/relationships/hyperlink" Target="http://www.math-play.com/Spinner-Game-Prime-Factorization/Spinner-Game-Prime-Factorization.html" TargetMode="External"/><Relationship Id="rId23" Type="http://schemas.openxmlformats.org/officeDocument/2006/relationships/hyperlink" Target="http://www.math-play.com/Spinner-Game-Prime-Factorization/Spinner-Game-Prime-Factorization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5.xml"/><Relationship Id="rId4" Type="http://schemas.openxmlformats.org/officeDocument/2006/relationships/slide" Target="/ppt/slides/slide4.xml"/><Relationship Id="rId9" Type="http://schemas.openxmlformats.org/officeDocument/2006/relationships/hyperlink" Target="https://fun4thebrain.com/beyondfacts/lcmsnowball.html" TargetMode="External"/><Relationship Id="rId26" Type="http://schemas.openxmlformats.org/officeDocument/2006/relationships/hyperlink" Target="https://www.youtube.com/watch?v=XGbOiYhHY2c&amp;feature=youtu.be" TargetMode="External"/><Relationship Id="rId25" Type="http://schemas.openxmlformats.org/officeDocument/2006/relationships/hyperlink" Target="https://www.youtube.com/watch?v=XGbOiYhHY2c&amp;feature=youtu.be" TargetMode="External"/><Relationship Id="rId28" Type="http://schemas.openxmlformats.org/officeDocument/2006/relationships/slide" Target="/ppt/slides/slide11.xml"/><Relationship Id="rId27" Type="http://schemas.openxmlformats.org/officeDocument/2006/relationships/slide" Target="/ppt/slides/slide8.xml"/><Relationship Id="rId5" Type="http://schemas.openxmlformats.org/officeDocument/2006/relationships/hyperlink" Target="http://www.math-play.com/Factors-and-Multiples-Jeopardy/factors-and-multiples-game.html" TargetMode="External"/><Relationship Id="rId6" Type="http://schemas.openxmlformats.org/officeDocument/2006/relationships/hyperlink" Target="http://www.math-play.com/Factors-and-Multiples-Jeopardy/factors-and-multiples-game.html" TargetMode="External"/><Relationship Id="rId29" Type="http://schemas.openxmlformats.org/officeDocument/2006/relationships/slide" Target="/ppt/slides/slide10.xml"/><Relationship Id="rId7" Type="http://schemas.openxmlformats.org/officeDocument/2006/relationships/hyperlink" Target="https://fun4thebrain.com/beyondfacts/lcmsnowball.html" TargetMode="External"/><Relationship Id="rId8" Type="http://schemas.openxmlformats.org/officeDocument/2006/relationships/hyperlink" Target="https://fun4thebrain.com/beyondfacts/lcmsnowball.html" TargetMode="External"/><Relationship Id="rId31" Type="http://schemas.openxmlformats.org/officeDocument/2006/relationships/hyperlink" Target="https://edpuzzle.com/media/57e4385a6f9b0a147b438512" TargetMode="External"/><Relationship Id="rId30" Type="http://schemas.openxmlformats.org/officeDocument/2006/relationships/hyperlink" Target="https://edpuzzle.com/media/57e4385a6f9b0a147b438512" TargetMode="External"/><Relationship Id="rId11" Type="http://schemas.openxmlformats.org/officeDocument/2006/relationships/slide" Target="/ppt/slides/slide6.xml"/><Relationship Id="rId33" Type="http://schemas.openxmlformats.org/officeDocument/2006/relationships/hyperlink" Target="https://edpuzzle.com/media/57e4385a6f9b0a147b438512" TargetMode="External"/><Relationship Id="rId10" Type="http://schemas.openxmlformats.org/officeDocument/2006/relationships/hyperlink" Target="http://www.math-play.com/Factors-and-Multiples-Jeopardy/factors-and-multiples-game.html" TargetMode="External"/><Relationship Id="rId32" Type="http://schemas.openxmlformats.org/officeDocument/2006/relationships/hyperlink" Target="https://edpuzzle.com/media/57e4385a6f9b0a147b438512" TargetMode="External"/><Relationship Id="rId13" Type="http://schemas.openxmlformats.org/officeDocument/2006/relationships/hyperlink" Target="http://www.math-play.com/Order-of-Operations-Millionaire/order-of-operations-millionaire-game.html" TargetMode="External"/><Relationship Id="rId35" Type="http://schemas.openxmlformats.org/officeDocument/2006/relationships/hyperlink" Target="https://www.youtube.com/watch?v=VZ0jG3W53nE&amp;t=408s" TargetMode="External"/><Relationship Id="rId12" Type="http://schemas.openxmlformats.org/officeDocument/2006/relationships/slide" Target="/ppt/slides/slide9.xml"/><Relationship Id="rId34" Type="http://schemas.openxmlformats.org/officeDocument/2006/relationships/hyperlink" Target="https://edpuzzle.com/media/57e4385a6f9b0a147b438512" TargetMode="External"/><Relationship Id="rId15" Type="http://schemas.openxmlformats.org/officeDocument/2006/relationships/hyperlink" Target="https://www.abcya.com/games/order_of_operations" TargetMode="External"/><Relationship Id="rId37" Type="http://schemas.openxmlformats.org/officeDocument/2006/relationships/hyperlink" Target="https://www.youtube.com/watch?v=VZ0jG3W53nE&amp;t=408s" TargetMode="External"/><Relationship Id="rId14" Type="http://schemas.openxmlformats.org/officeDocument/2006/relationships/hyperlink" Target="http://www.math-play.com/Order-of-Operations-Millionaire/order-of-operations-millionaire-game.html" TargetMode="External"/><Relationship Id="rId36" Type="http://schemas.openxmlformats.org/officeDocument/2006/relationships/hyperlink" Target="https://www.youtube.com/watch?v=VZ0jG3W53nE&amp;t=408s" TargetMode="External"/><Relationship Id="rId17" Type="http://schemas.openxmlformats.org/officeDocument/2006/relationships/hyperlink" Target="https://www.abcya.com/games/order_of_operations" TargetMode="External"/><Relationship Id="rId16" Type="http://schemas.openxmlformats.org/officeDocument/2006/relationships/hyperlink" Target="https://www.abcya.com/games/order_of_operations" TargetMode="External"/><Relationship Id="rId19" Type="http://schemas.openxmlformats.org/officeDocument/2006/relationships/hyperlink" Target="https://www.mathplayground.com/factortrees.html" TargetMode="External"/><Relationship Id="rId18" Type="http://schemas.openxmlformats.org/officeDocument/2006/relationships/slide" Target="/ppt/slides/slide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.xm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.xm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slide" Target="/ppt/slides/slide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slide" Target="/ppt/slides/slide2.xml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slide" Target="/ppt/slides/slide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.xml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3075"/>
            <a:ext cx="8520600" cy="2771100"/>
          </a:xfrm>
          <a:prstGeom prst="rect">
            <a:avLst/>
          </a:prstGeom>
          <a:effectLst>
            <a:outerShdw blurRad="57150" rotWithShape="0" algn="bl" dir="5400000" dist="19050">
              <a:srgbClr val="9900FF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Prime Time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NOTES, VIDEOS, &amp; GAMES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070575" y="4024800"/>
            <a:ext cx="6290700" cy="792600"/>
          </a:xfrm>
          <a:prstGeom prst="rect">
            <a:avLst/>
          </a:prstGeom>
          <a:solidFill>
            <a:srgbClr val="00FF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View in PRESENT MODE</a:t>
            </a:r>
            <a:endParaRPr b="1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>
            <a:hlinkClick action="ppaction://hlinksldjump" r:id="rId3"/>
          </p:cNvPr>
          <p:cNvSpPr txBox="1"/>
          <p:nvPr/>
        </p:nvSpPr>
        <p:spPr>
          <a:xfrm>
            <a:off x="7881200" y="3934525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to </a:t>
            </a:r>
            <a:r>
              <a:rPr b="1" lang="en"/>
              <a:t>T</a:t>
            </a:r>
            <a:r>
              <a:rPr b="1" lang="en"/>
              <a:t>able of Contents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>
            <a:hlinkClick action="ppaction://hlinksldjump" r:id="rId3"/>
          </p:cNvPr>
          <p:cNvSpPr txBox="1"/>
          <p:nvPr/>
        </p:nvSpPr>
        <p:spPr>
          <a:xfrm>
            <a:off x="8124350" y="4114325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700" y="0"/>
            <a:ext cx="38615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8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>
            <a:hlinkClick action="ppaction://hlinksldjump" r:id="rId3"/>
          </p:cNvPr>
          <p:cNvSpPr txBox="1"/>
          <p:nvPr/>
        </p:nvSpPr>
        <p:spPr>
          <a:xfrm>
            <a:off x="8124350" y="4114325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125"/>
            <a:ext cx="6554724" cy="4399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11178550" y="1310725"/>
            <a:ext cx="7340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3">
            <a:hlinkClick r:id="rId5"/>
          </p:cNvPr>
          <p:cNvSpPr/>
          <p:nvPr/>
        </p:nvSpPr>
        <p:spPr>
          <a:xfrm>
            <a:off x="6144750" y="0"/>
            <a:ext cx="4402836" cy="3881628"/>
          </a:xfrm>
          <a:prstGeom prst="irregularSeal2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Click here to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Go Wild &amp; memorize square numbers up to 15</a:t>
            </a:r>
            <a:r>
              <a:rPr b="1" baseline="30000" lang="en" sz="1800"/>
              <a:t>2</a:t>
            </a:r>
            <a:r>
              <a:rPr b="1" lang="en" sz="1800"/>
              <a:t>!</a:t>
            </a:r>
            <a:endParaRPr b="1" sz="1800"/>
          </a:p>
        </p:txBody>
      </p:sp>
      <p:sp>
        <p:nvSpPr>
          <p:cNvPr id="150" name="Google Shape;150;p23"/>
          <p:cNvSpPr txBox="1"/>
          <p:nvPr/>
        </p:nvSpPr>
        <p:spPr>
          <a:xfrm>
            <a:off x="3624025" y="3943825"/>
            <a:ext cx="2143200" cy="304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Click for answer!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>
            <a:hlinkClick action="ppaction://hlinksldjump" r:id="rId3"/>
          </p:cNvPr>
          <p:cNvSpPr txBox="1"/>
          <p:nvPr/>
        </p:nvSpPr>
        <p:spPr>
          <a:xfrm>
            <a:off x="7998900" y="4045200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50" y="0"/>
            <a:ext cx="9144000" cy="5727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Table of Contents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0" y="572700"/>
            <a:ext cx="4496700" cy="50550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3"/>
              </a:rPr>
              <a:t>Divisibility Rules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4"/>
              </a:rPr>
              <a:t>Factors &amp; Multiples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Factors, Multiples, GCF &amp; LCM</a:t>
            </a:r>
            <a:r>
              <a:rPr lang="en"/>
              <a:t>:</a:t>
            </a:r>
            <a:r>
              <a:rPr b="1" lang="en" sz="1400" u="sng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Online Game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Least Common Multiples</a:t>
            </a:r>
            <a:r>
              <a:rPr lang="en"/>
              <a:t>: </a:t>
            </a:r>
            <a:r>
              <a:rPr b="1" lang="en" sz="1400" u="sng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Online Game:</a:t>
            </a:r>
            <a:r>
              <a:rPr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 </a:t>
            </a:r>
            <a:r>
              <a:rPr b="1"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10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11"/>
              </a:rPr>
              <a:t>Greatest Common Factor &amp; Least Common Multiple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12"/>
              </a:rPr>
              <a:t>Order of Operations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13"/>
              </a:rPr>
              <a:t>Order of Operations Millionaire</a:t>
            </a:r>
            <a:r>
              <a:rPr lang="en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" sz="1400" u="sng">
                <a:solidFill>
                  <a:srgbClr val="A61C00"/>
                </a:solidFill>
                <a:latin typeface="Comfortaa"/>
                <a:ea typeface="Comfortaa"/>
                <a:cs typeface="Comfortaa"/>
                <a:sym typeface="Comfortaa"/>
                <a:hlinkClick r:id="rId14"/>
              </a:rPr>
              <a:t>Online Game</a:t>
            </a:r>
            <a:endParaRPr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15"/>
              </a:rPr>
              <a:t>Order of Operations Heist</a:t>
            </a:r>
            <a:r>
              <a:rPr lang="en" sz="1000"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" sz="1400" u="sng">
                <a:solidFill>
                  <a:srgbClr val="85200C"/>
                </a:solidFill>
                <a:latin typeface="Comfortaa"/>
                <a:ea typeface="Comfortaa"/>
                <a:cs typeface="Comfortaa"/>
                <a:sym typeface="Comfortaa"/>
                <a:hlinkClick r:id="rId16"/>
              </a:rPr>
              <a:t>Online Game</a:t>
            </a:r>
            <a:r>
              <a:rPr lang="en" sz="14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17"/>
              </a:rPr>
              <a:t>: 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496725" y="572700"/>
            <a:ext cx="4800600" cy="5055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18"/>
              </a:rPr>
              <a:t>Prime Factorization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action="ppaction://hlinkshowjump?jump=nextslide"/>
              </a:rPr>
              <a:t>Prime &amp; Composite Numbers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19"/>
              </a:rPr>
              <a:t>Prime Factorization</a:t>
            </a:r>
            <a:r>
              <a:rPr lang="en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" u="sng">
                <a:solidFill>
                  <a:srgbClr val="A61C00"/>
                </a:solidFill>
                <a:latin typeface="Comfortaa"/>
                <a:ea typeface="Comfortaa"/>
                <a:cs typeface="Comfortaa"/>
                <a:sym typeface="Comfortaa"/>
                <a:hlinkClick r:id="rId20"/>
              </a:rPr>
              <a:t>Online Game:</a:t>
            </a:r>
            <a:r>
              <a:rPr b="1"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21"/>
              </a:rPr>
              <a:t> 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22"/>
              </a:rPr>
              <a:t>Prime Factorization #2</a:t>
            </a:r>
            <a:r>
              <a:rPr lang="en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b="1" lang="en" u="sng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  <a:hlinkClick r:id="rId23"/>
              </a:rPr>
              <a:t>Online Game:</a:t>
            </a:r>
            <a:r>
              <a:rPr lang="en" u="sng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  <a:hlinkClick r:id="rId24"/>
              </a:rPr>
              <a:t> 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25"/>
              </a:rPr>
              <a:t>Prime Factorization</a:t>
            </a:r>
            <a:r>
              <a:rPr lang="en" sz="1800">
                <a:solidFill>
                  <a:schemeClr val="dk2"/>
                </a:solidFill>
              </a:rPr>
              <a:t>: </a:t>
            </a:r>
            <a:r>
              <a:rPr b="1" lang="en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26"/>
              </a:rPr>
              <a:t>Video</a:t>
            </a:r>
            <a:r>
              <a:rPr lang="en" sz="1800">
                <a:solidFill>
                  <a:schemeClr val="dk2"/>
                </a:solidFill>
              </a:rPr>
              <a:t> 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27"/>
              </a:rPr>
              <a:t>Prime Factorization to find GCF &amp;  LCM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28"/>
              </a:rPr>
              <a:t>Square Numbers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action="ppaction://hlinksldjump" r:id="rId29"/>
              </a:rPr>
              <a:t>The Distributive Property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30"/>
              </a:rPr>
              <a:t>The Distributive Property </a:t>
            </a:r>
            <a:r>
              <a:rPr lang="en" sz="10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31"/>
              </a:rPr>
              <a:t>(Friendship Bracelets)</a:t>
            </a:r>
            <a:r>
              <a:rPr lang="en" u="sng">
                <a:latin typeface="Comfortaa"/>
                <a:ea typeface="Comfortaa"/>
                <a:cs typeface="Comfortaa"/>
                <a:sym typeface="Comfortaa"/>
                <a:hlinkClick r:id="rId32"/>
              </a:rPr>
              <a:t>:</a:t>
            </a:r>
            <a:r>
              <a:rPr lang="en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3"/>
              </a:rPr>
              <a:t> </a:t>
            </a:r>
            <a:r>
              <a:rPr b="1" lang="en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4"/>
              </a:rPr>
              <a:t>Video</a:t>
            </a:r>
            <a:endParaRPr sz="1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35"/>
              </a:rPr>
              <a:t>The Distributive Property </a:t>
            </a:r>
            <a:r>
              <a:rPr lang="en" sz="1000" u="sng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  <a:hlinkClick r:id="rId36"/>
              </a:rPr>
              <a:t>(Math Antics)</a:t>
            </a:r>
            <a:r>
              <a:rPr lang="en"/>
              <a:t>: </a:t>
            </a:r>
            <a:r>
              <a:rPr b="1" lang="en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37"/>
              </a:rPr>
              <a:t>Video</a:t>
            </a:r>
            <a:endParaRPr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738" y="0"/>
            <a:ext cx="669853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>
            <a:hlinkClick action="ppaction://hlinksldjump" r:id="rId4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B26B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75" y="154200"/>
            <a:ext cx="7526524" cy="4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FF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>
            <a:hlinkClick action="ppaction://hlinksldjump" r:id="rId3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7200" y="0"/>
            <a:ext cx="461777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27BA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8750" y="0"/>
            <a:ext cx="39465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1465950" y="809175"/>
            <a:ext cx="2598000" cy="450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G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reatest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ommon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actor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5087250" y="2906500"/>
            <a:ext cx="2598000" cy="450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east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ommon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ultiple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8">
            <a:hlinkClick action="ppaction://hlinksldjump" r:id="rId4"/>
          </p:cNvPr>
          <p:cNvSpPr txBox="1"/>
          <p:nvPr/>
        </p:nvSpPr>
        <p:spPr>
          <a:xfrm>
            <a:off x="7978000" y="3989850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155CC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850" y="0"/>
            <a:ext cx="38932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>
            <a:hlinkClick action="ppaction://hlinksldjump" r:id="rId4"/>
          </p:cNvPr>
          <p:cNvSpPr txBox="1"/>
          <p:nvPr/>
        </p:nvSpPr>
        <p:spPr>
          <a:xfrm>
            <a:off x="7987900" y="4045200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975" y="957663"/>
            <a:ext cx="24479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6013" y="1028625"/>
            <a:ext cx="2133137" cy="24997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93888" y="452625"/>
            <a:ext cx="2510100" cy="57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factor tree to find the prime factorization of 40.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6706075" y="227175"/>
            <a:ext cx="2510100" cy="801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subsequent division to find the prime factorization of 40.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277338" y="2491425"/>
            <a:ext cx="2143200" cy="304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277325" y="3466775"/>
            <a:ext cx="2143200" cy="3048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7028325" y="1468900"/>
            <a:ext cx="364500" cy="417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7104525" y="1963000"/>
            <a:ext cx="364500" cy="417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7223400" y="2571750"/>
            <a:ext cx="364500" cy="417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7718700" y="3048875"/>
            <a:ext cx="364500" cy="417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7587900" y="1963000"/>
            <a:ext cx="364500" cy="417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7718700" y="2505938"/>
            <a:ext cx="364500" cy="417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FA8DC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876" y="0"/>
            <a:ext cx="38934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54875" y="3752850"/>
            <a:ext cx="2559000" cy="624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Find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G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reatest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ommon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F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actor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6493400" y="3490325"/>
            <a:ext cx="2463000" cy="624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Find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east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ommon </a:t>
            </a:r>
            <a:r>
              <a:rPr b="1" lang="en" u="sng">
                <a:latin typeface="Comfortaa"/>
                <a:ea typeface="Comfortaa"/>
                <a:cs typeface="Comfortaa"/>
                <a:sym typeface="Comfortaa"/>
              </a:rPr>
              <a:t>M</a:t>
            </a: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ultiple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516575" y="1447825"/>
            <a:ext cx="20319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Prime Factorization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20">
            <a:hlinkClick action="ppaction://hlinksldjump" r:id="rId4"/>
          </p:cNvPr>
          <p:cNvSpPr txBox="1"/>
          <p:nvPr/>
        </p:nvSpPr>
        <p:spPr>
          <a:xfrm>
            <a:off x="8124350" y="4114325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cxnSp>
        <p:nvCxnSpPr>
          <p:cNvPr id="117" name="Google Shape;117;p20"/>
          <p:cNvCxnSpPr/>
          <p:nvPr/>
        </p:nvCxnSpPr>
        <p:spPr>
          <a:xfrm>
            <a:off x="2098550" y="3909050"/>
            <a:ext cx="754500" cy="109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20"/>
          <p:cNvCxnSpPr>
            <a:stCxn id="114" idx="1"/>
          </p:cNvCxnSpPr>
          <p:nvPr/>
        </p:nvCxnSpPr>
        <p:spPr>
          <a:xfrm flipH="1">
            <a:off x="5911700" y="3802325"/>
            <a:ext cx="581700" cy="36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74EA7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>
            <a:hlinkClick action="ppaction://hlinksldjump" r:id="rId3"/>
          </p:cNvPr>
          <p:cNvSpPr txBox="1"/>
          <p:nvPr/>
        </p:nvSpPr>
        <p:spPr>
          <a:xfrm>
            <a:off x="8124350" y="4114325"/>
            <a:ext cx="1069200" cy="1098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back to T</a:t>
            </a:r>
            <a:r>
              <a:rPr b="1" lang="en"/>
              <a:t>able of Contents</a:t>
            </a:r>
            <a:endParaRPr b="1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14645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 b="0" l="11760" r="-11760" t="0"/>
          <a:stretch/>
        </p:blipFill>
        <p:spPr>
          <a:xfrm>
            <a:off x="4257675" y="1051925"/>
            <a:ext cx="5676900" cy="20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6943725" y="123825"/>
            <a:ext cx="2143200" cy="756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this problem! Click forward to uncover each step and the answer!</a:t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4829175" y="2790823"/>
            <a:ext cx="3295134" cy="2314116"/>
          </a:xfrm>
          <a:prstGeom prst="irregularSeal1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Did you get it correct?  If not, where did you go wrong?</a:t>
            </a:r>
            <a:endParaRPr sz="1500"/>
          </a:p>
        </p:txBody>
      </p:sp>
      <p:sp>
        <p:nvSpPr>
          <p:cNvPr id="128" name="Google Shape;128;p21"/>
          <p:cNvSpPr txBox="1"/>
          <p:nvPr/>
        </p:nvSpPr>
        <p:spPr>
          <a:xfrm>
            <a:off x="6704675" y="1117675"/>
            <a:ext cx="390300" cy="3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➗</a:t>
            </a:r>
            <a:endParaRPr sz="1200"/>
          </a:p>
        </p:txBody>
      </p:sp>
      <p:sp>
        <p:nvSpPr>
          <p:cNvPr id="129" name="Google Shape;129;p21"/>
          <p:cNvSpPr txBox="1"/>
          <p:nvPr/>
        </p:nvSpPr>
        <p:spPr>
          <a:xfrm>
            <a:off x="6552275" y="1420075"/>
            <a:ext cx="3129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➗</a:t>
            </a:r>
            <a:endParaRPr sz="1200"/>
          </a:p>
        </p:txBody>
      </p:sp>
      <p:sp>
        <p:nvSpPr>
          <p:cNvPr id="130" name="Google Shape;130;p21"/>
          <p:cNvSpPr txBox="1"/>
          <p:nvPr/>
        </p:nvSpPr>
        <p:spPr>
          <a:xfrm>
            <a:off x="6349700" y="1727275"/>
            <a:ext cx="3129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➗</a:t>
            </a:r>
            <a:endParaRPr sz="1200"/>
          </a:p>
        </p:txBody>
      </p:sp>
      <p:sp>
        <p:nvSpPr>
          <p:cNvPr id="131" name="Google Shape;131;p21"/>
          <p:cNvSpPr txBox="1"/>
          <p:nvPr/>
        </p:nvSpPr>
        <p:spPr>
          <a:xfrm>
            <a:off x="5467350" y="2647950"/>
            <a:ext cx="2143200" cy="30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5434550" y="1420075"/>
            <a:ext cx="2143200" cy="30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5434550" y="1733525"/>
            <a:ext cx="2143200" cy="30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5434550" y="2034013"/>
            <a:ext cx="2143200" cy="30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5405125" y="2338375"/>
            <a:ext cx="2143200" cy="3048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