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Bad Script"/>
      <p:regular r:id="rId18"/>
    </p:embeddedFont>
    <p:embeddedFont>
      <p:font typeface="Comfortaa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bold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font" Target="fonts/Comfortaa-regular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BadScript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3f7f9906_5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593f7f9906_5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31d56f31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631d56f31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31d56f31b_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31d56f31b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93f7f990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93f7f990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1d56f31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31d56f31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e2f32e0c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e2f32e0c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31d56f31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31d56f31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6e492f7f0b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6e492f7f0b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e492f7f0b_6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e492f7f0b_6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6e492f7f0b_6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6e492f7f0b_6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 title and 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 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2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6" name="Google Shape;116;p2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2" name="Google Shape;122;p2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3" name="Google Shape;123;p2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0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9" name="Google Shape;129;p30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30" name="Google Shape;130;p30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1" name="Google Shape;131;p30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32" name="Google Shape;132;p3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3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3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7" name="Google Shape;147;p33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8" name="Google Shape;148;p3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4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4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34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3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5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1" name="Google Shape;161;p3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6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6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3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7" name="Google Shape;97;p25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6.png"/><Relationship Id="rId13" Type="http://schemas.openxmlformats.org/officeDocument/2006/relationships/image" Target="../media/image7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5" Type="http://schemas.openxmlformats.org/officeDocument/2006/relationships/image" Target="../media/image9.png"/><Relationship Id="rId14" Type="http://schemas.openxmlformats.org/officeDocument/2006/relationships/image" Target="../media/image10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hyperlink" Target="https://youtu.be/rR95Cbcjzus" TargetMode="External"/><Relationship Id="rId11" Type="http://schemas.openxmlformats.org/officeDocument/2006/relationships/slide" Target="/ppt/slides/slide3.xml"/><Relationship Id="rId22" Type="http://schemas.openxmlformats.org/officeDocument/2006/relationships/hyperlink" Target="https://www.youtube.com/watch?v=LGqBQrUYua4&amp;feature=youtu.be" TargetMode="External"/><Relationship Id="rId10" Type="http://schemas.openxmlformats.org/officeDocument/2006/relationships/hyperlink" Target="https://www.youtube.com/watch?v=gD-h0HGurg8" TargetMode="External"/><Relationship Id="rId21" Type="http://schemas.openxmlformats.org/officeDocument/2006/relationships/hyperlink" Target="https://www.youtube.com/watch?v=JCq1XFDVZA4&amp;feature=youtu.be" TargetMode="External"/><Relationship Id="rId13" Type="http://schemas.openxmlformats.org/officeDocument/2006/relationships/hyperlink" Target="https://www.youtube.com/watch?v=0onPTEpShPU&amp;feature=youtu.be" TargetMode="External"/><Relationship Id="rId12" Type="http://schemas.openxmlformats.org/officeDocument/2006/relationships/hyperlink" Target="https://www.youtube.com/watch?v=0onPTEpShPU&amp;feature=youtu.be" TargetMode="External"/><Relationship Id="rId23" Type="http://schemas.openxmlformats.org/officeDocument/2006/relationships/hyperlink" Target="https://www.youtube.com/watch?v=RVYwunbpMHA&amp;feature=youtu.b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7.xml"/><Relationship Id="rId4" Type="http://schemas.openxmlformats.org/officeDocument/2006/relationships/slide" Target="/ppt/slides/slide3.xml"/><Relationship Id="rId9" Type="http://schemas.openxmlformats.org/officeDocument/2006/relationships/hyperlink" Target="https://www.youtube.com/watch?v=V6pZyY6mM3g" TargetMode="External"/><Relationship Id="rId15" Type="http://schemas.openxmlformats.org/officeDocument/2006/relationships/hyperlink" Target="https://www.khanacademy.org/math/arithmetic/arith-decimals/arith-review-dividing-decimals/v/dividing-decimals" TargetMode="External"/><Relationship Id="rId14" Type="http://schemas.openxmlformats.org/officeDocument/2006/relationships/hyperlink" Target="https://www.khanacademy.org/math/arithmetic/arith-decimals/arith-review-dividing-decimals/v/long-division-with-decimals" TargetMode="External"/><Relationship Id="rId17" Type="http://schemas.openxmlformats.org/officeDocument/2006/relationships/hyperlink" Target="https://www.khanacademy.org/math/arithmetic/arith-decimals/arith-review-multiplying-decimals/v/developing-strategies-for-multiplying-decimals" TargetMode="External"/><Relationship Id="rId16" Type="http://schemas.openxmlformats.org/officeDocument/2006/relationships/slide" Target="/ppt/slides/slide3.xml"/><Relationship Id="rId5" Type="http://schemas.openxmlformats.org/officeDocument/2006/relationships/hyperlink" Target="http://www.math-play.com/decimal-math-games.html" TargetMode="External"/><Relationship Id="rId19" Type="http://schemas.openxmlformats.org/officeDocument/2006/relationships/hyperlink" Target="https://youtu.be/Uf-Rl1e2I4Q" TargetMode="External"/><Relationship Id="rId6" Type="http://schemas.openxmlformats.org/officeDocument/2006/relationships/hyperlink" Target="http://www.math-play.com/Decimals-Jeopardy/decimals-jeopardy-game.html" TargetMode="External"/><Relationship Id="rId18" Type="http://schemas.openxmlformats.org/officeDocument/2006/relationships/hyperlink" Target="https://www.khanacademy.org/math/arithmetic/arith-decimals/arith-review-multiplying-decimals/v/more-intuition-on-multiplying-decimals" TargetMode="External"/><Relationship Id="rId7" Type="http://schemas.openxmlformats.org/officeDocument/2006/relationships/hyperlink" Target="https://youtu.be/rR95Cbcjzus" TargetMode="External"/><Relationship Id="rId8" Type="http://schemas.openxmlformats.org/officeDocument/2006/relationships/slide" Target="/ppt/slides/slide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image" Target="../media/image2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Relationship Id="rId4" Type="http://schemas.openxmlformats.org/officeDocument/2006/relationships/slide" Target="/ppt/slides/slide3.xml"/><Relationship Id="rId5" Type="http://schemas.openxmlformats.org/officeDocument/2006/relationships/image" Target="../media/image2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Relationship Id="rId4" Type="http://schemas.openxmlformats.org/officeDocument/2006/relationships/image" Target="../media/image2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6.png"/><Relationship Id="rId4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Relationship Id="rId6" Type="http://schemas.openxmlformats.org/officeDocument/2006/relationships/image" Target="../media/image19.png"/><Relationship Id="rId7" Type="http://schemas.openxmlformats.org/officeDocument/2006/relationships/image" Target="../media/image1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C4587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/>
        </p:nvSpPr>
        <p:spPr>
          <a:xfrm>
            <a:off x="1530675" y="1140225"/>
            <a:ext cx="6112500" cy="27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Bad Script"/>
              <a:buNone/>
            </a:pPr>
            <a:r>
              <a:rPr b="1" lang="en" sz="5000">
                <a:solidFill>
                  <a:srgbClr val="FFFF00"/>
                </a:solidFill>
                <a:latin typeface="Bad Script"/>
                <a:ea typeface="Bad Script"/>
                <a:cs typeface="Bad Script"/>
                <a:sym typeface="Bad Script"/>
              </a:rPr>
              <a:t>Decimal Ops</a:t>
            </a:r>
            <a:endParaRPr b="1" sz="5000">
              <a:solidFill>
                <a:srgbClr val="FFFF00"/>
              </a:solidFill>
              <a:latin typeface="Bad Script"/>
              <a:ea typeface="Bad Script"/>
              <a:cs typeface="Bad Script"/>
              <a:sym typeface="Bad Scrip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Bad Script"/>
              <a:buNone/>
            </a:pPr>
            <a:r>
              <a:rPr b="1" lang="en" sz="3600">
                <a:solidFill>
                  <a:srgbClr val="FFFF00"/>
                </a:solidFill>
                <a:latin typeface="Bad Script"/>
                <a:ea typeface="Bad Script"/>
                <a:cs typeface="Bad Script"/>
                <a:sym typeface="Bad Script"/>
              </a:rPr>
              <a:t>Notes, Videos &amp; Games</a:t>
            </a:r>
            <a:endParaRPr b="1" sz="3600">
              <a:solidFill>
                <a:srgbClr val="FFFF00"/>
              </a:solidFill>
              <a:latin typeface="Bad Script"/>
              <a:ea typeface="Bad Script"/>
              <a:cs typeface="Bad Script"/>
              <a:sym typeface="Bad Script"/>
            </a:endParaRPr>
          </a:p>
        </p:txBody>
      </p:sp>
      <p:pic>
        <p:nvPicPr>
          <p:cNvPr id="175" name="Google Shape;175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9000" y="2173434"/>
            <a:ext cx="527774" cy="493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0687" y="2793700"/>
            <a:ext cx="298305" cy="451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18792" y="635200"/>
            <a:ext cx="1117500" cy="48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2198709">
            <a:off x="2350306" y="527799"/>
            <a:ext cx="527771" cy="50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2154952">
            <a:off x="1674500" y="3780587"/>
            <a:ext cx="4857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162637" y="3923600"/>
            <a:ext cx="58102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31350" y="2400250"/>
            <a:ext cx="714967" cy="69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282300" y="866950"/>
            <a:ext cx="242525" cy="2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746975" y="3974562"/>
            <a:ext cx="858650" cy="315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233937" y="700658"/>
            <a:ext cx="527774" cy="358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795675" y="1286450"/>
            <a:ext cx="333961" cy="50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901335" y="1414525"/>
            <a:ext cx="374995" cy="4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502929" y="3592353"/>
            <a:ext cx="773400" cy="5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7"/>
          <p:cNvSpPr txBox="1"/>
          <p:nvPr/>
        </p:nvSpPr>
        <p:spPr>
          <a:xfrm>
            <a:off x="3410600" y="4440200"/>
            <a:ext cx="57339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C27BA0"/>
                </a:solidFill>
                <a:latin typeface="Bad Script"/>
                <a:ea typeface="Bad Script"/>
                <a:cs typeface="Bad Script"/>
                <a:sym typeface="Bad Script"/>
              </a:rPr>
              <a:t>View in PRESENT MODE</a:t>
            </a:r>
            <a:endParaRPr b="1" sz="3000">
              <a:solidFill>
                <a:srgbClr val="C27BA0"/>
              </a:solidFill>
              <a:latin typeface="Bad Script"/>
              <a:ea typeface="Bad Script"/>
              <a:cs typeface="Bad Script"/>
              <a:sym typeface="Bad Scrip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6">
            <a:hlinkClick action="ppaction://hlinksldjump" r:id="rId3"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2E9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/>
          <p:nvPr>
            <p:ph idx="1" type="body"/>
          </p:nvPr>
        </p:nvSpPr>
        <p:spPr>
          <a:xfrm>
            <a:off x="0" y="0"/>
            <a:ext cx="4496700" cy="51435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351C75"/>
                </a:solidFill>
                <a:latin typeface="Comfortaa"/>
                <a:ea typeface="Comfortaa"/>
                <a:cs typeface="Comfortaa"/>
                <a:sym typeface="Comfortaa"/>
              </a:rPr>
              <a:t>Benchmark Decimals, Fractions, &amp; Percents</a:t>
            </a:r>
            <a:endParaRPr b="1" sz="12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action="ppaction://hlinksldjump" r:id="rId3"/>
              </a:rPr>
              <a:t>Notes &amp; Practice</a:t>
            </a:r>
            <a:endParaRPr b="1" sz="12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351C75"/>
                </a:solidFill>
                <a:latin typeface="Comfortaa"/>
                <a:ea typeface="Comfortaa"/>
                <a:cs typeface="Comfortaa"/>
                <a:sym typeface="Comfortaa"/>
              </a:rPr>
              <a:t>Decimals -- All Operations	</a:t>
            </a:r>
            <a:endParaRPr b="1" sz="1200">
              <a:solidFill>
                <a:srgbClr val="351C7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action="ppaction://hlinksldjump" r:id="rId4"/>
              </a:rPr>
              <a:t>Notes page</a:t>
            </a:r>
            <a:endParaRPr b="1" sz="120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5"/>
              </a:rPr>
              <a:t>Online Games</a:t>
            </a:r>
            <a:endParaRPr b="1" sz="120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6"/>
              </a:rPr>
              <a:t>Online Decimal Jeopardy +-*</a:t>
            </a:r>
            <a:endParaRPr b="1" sz="120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7"/>
              </a:rPr>
              <a:t>Song</a:t>
            </a:r>
            <a:endParaRPr b="1" sz="120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Decimal Addition &amp; Subtraction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action="ppaction://hlinksldjump" r:id="rId8"/>
              </a:rPr>
              <a:t>Notes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9"/>
              </a:rPr>
              <a:t>Song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0"/>
              </a:rPr>
              <a:t>Video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Decimal Division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action="ppaction://hlinksldjump" r:id="rId11"/>
              </a:rPr>
              <a:t>Notes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2"/>
              </a:rPr>
              <a:t>So</a:t>
            </a: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3"/>
              </a:rPr>
              <a:t>ng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4"/>
              </a:rPr>
              <a:t>Video 1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5"/>
              </a:rPr>
              <a:t>Video 2</a:t>
            </a:r>
            <a:endParaRPr b="1" sz="14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4" name="Google Shape;194;p38"/>
          <p:cNvSpPr txBox="1"/>
          <p:nvPr/>
        </p:nvSpPr>
        <p:spPr>
          <a:xfrm>
            <a:off x="4572000" y="572700"/>
            <a:ext cx="4572000" cy="4570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Decimal Multiplication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mfortaa"/>
              <a:buChar char="●"/>
            </a:pPr>
            <a:r>
              <a:rPr b="1" lang="en" sz="1200" u="sng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  <a:hlinkClick action="ppaction://hlinksldjump" r:id="rId16"/>
              </a:rPr>
              <a:t>Notes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mfortaa"/>
              <a:buChar char="●"/>
            </a:pPr>
            <a:r>
              <a:rPr lang="en" sz="1200" u="sng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  <a:hlinkClick r:id="rId17"/>
              </a:rPr>
              <a:t>Video -- Multiple Strategies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mfortaa"/>
              <a:buChar char="●"/>
            </a:pPr>
            <a:r>
              <a:rPr lang="en" sz="1200" u="sng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  <a:hlinkClick r:id="rId18"/>
              </a:rPr>
              <a:t>Video -- Standard Strategy</a:t>
            </a:r>
            <a:endParaRPr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Percents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19"/>
              </a:rPr>
              <a:t>Video -- What Percent is it?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20"/>
              </a:rPr>
              <a:t>Video -- Finding Percent of a Number.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Traditional Long Division → Whole Numbers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21"/>
              </a:rPr>
              <a:t>Song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22"/>
              </a:rPr>
              <a:t>Video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Traditional Multiplication </a:t>
            </a:r>
            <a:r>
              <a:rPr b="1" lang="en" sz="1200">
                <a:solidFill>
                  <a:srgbClr val="20124D"/>
                </a:solidFill>
                <a:latin typeface="Comfortaa"/>
                <a:ea typeface="Comfortaa"/>
                <a:cs typeface="Comfortaa"/>
                <a:sym typeface="Comfortaa"/>
              </a:rPr>
              <a:t> → Whole Numbers</a:t>
            </a:r>
            <a:endParaRPr b="1" sz="1200">
              <a:solidFill>
                <a:srgbClr val="20124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mfortaa"/>
              <a:buChar char="●"/>
            </a:pPr>
            <a:r>
              <a:rPr lang="en" sz="12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23"/>
              </a:rPr>
              <a:t>Video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5" name="Google Shape;195;p38"/>
          <p:cNvSpPr txBox="1"/>
          <p:nvPr>
            <p:ph type="title"/>
          </p:nvPr>
        </p:nvSpPr>
        <p:spPr>
          <a:xfrm>
            <a:off x="2422325" y="0"/>
            <a:ext cx="4647300" cy="5727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mfortaa"/>
                <a:ea typeface="Comfortaa"/>
                <a:cs typeface="Comfortaa"/>
                <a:sym typeface="Comfortaa"/>
              </a:rPr>
              <a:t>Table of Contents 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9">
            <a:hlinkClick action="ppaction://hlinksldjump" r:id="rId3"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  <p:pic>
        <p:nvPicPr>
          <p:cNvPr id="201" name="Google Shape;201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95591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63912" y="429750"/>
            <a:ext cx="4883288" cy="3455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A86E8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>
            <a:hlinkClick action="ppaction://hlinksldjump" r:id="rId3"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  <p:pic>
        <p:nvPicPr>
          <p:cNvPr id="208" name="Google Shape;208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575" y="957663"/>
            <a:ext cx="7338200" cy="322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40"/>
          <p:cNvSpPr txBox="1"/>
          <p:nvPr/>
        </p:nvSpPr>
        <p:spPr>
          <a:xfrm>
            <a:off x="447475" y="222250"/>
            <a:ext cx="61689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Decimal Addition/Subtraction Practice Problems</a:t>
            </a:r>
            <a:endParaRPr sz="1800">
              <a:solidFill>
                <a:srgbClr val="FF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Solve each problem below and click to reveal answers!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210" name="Google Shape;210;p40"/>
          <p:cNvSpPr txBox="1"/>
          <p:nvPr/>
        </p:nvSpPr>
        <p:spPr>
          <a:xfrm>
            <a:off x="1850250" y="957675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40"/>
          <p:cNvSpPr txBox="1"/>
          <p:nvPr/>
        </p:nvSpPr>
        <p:spPr>
          <a:xfrm>
            <a:off x="5475550" y="945850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40"/>
          <p:cNvSpPr txBox="1"/>
          <p:nvPr/>
        </p:nvSpPr>
        <p:spPr>
          <a:xfrm>
            <a:off x="1850250" y="2631100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0"/>
          <p:cNvSpPr txBox="1"/>
          <p:nvPr/>
        </p:nvSpPr>
        <p:spPr>
          <a:xfrm>
            <a:off x="5475550" y="2600325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40"/>
          <p:cNvSpPr txBox="1"/>
          <p:nvPr/>
        </p:nvSpPr>
        <p:spPr>
          <a:xfrm>
            <a:off x="300650" y="4185825"/>
            <a:ext cx="6098100" cy="897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Did you remember to LINE UP THE DECIMALS?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A86E8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1">
            <a:hlinkClick action="ppaction://hlinksldjump" r:id="rId3"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  <p:sp>
        <p:nvSpPr>
          <p:cNvPr id="220" name="Google Shape;220;p41"/>
          <p:cNvSpPr txBox="1"/>
          <p:nvPr/>
        </p:nvSpPr>
        <p:spPr>
          <a:xfrm>
            <a:off x="447475" y="222250"/>
            <a:ext cx="61689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Decimal Multiplication/Division Practice Problems</a:t>
            </a:r>
            <a:endParaRPr sz="1800">
              <a:solidFill>
                <a:srgbClr val="FF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Solve each problem below and click to reveal answers!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221" name="Google Shape;221;p41">
            <a:hlinkClick action="ppaction://hlinksldjump" r:id="rId4"/>
          </p:cNvPr>
          <p:cNvSpPr txBox="1"/>
          <p:nvPr/>
        </p:nvSpPr>
        <p:spPr>
          <a:xfrm>
            <a:off x="300650" y="4185825"/>
            <a:ext cx="7036200" cy="897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How did you do?  Click here to review the rules for multiplication and division of decimals!</a:t>
            </a:r>
            <a:endParaRPr sz="2000">
              <a:solidFill>
                <a:srgbClr val="FFFFFF"/>
              </a:solidFill>
            </a:endParaRPr>
          </a:p>
        </p:txBody>
      </p:sp>
      <p:pic>
        <p:nvPicPr>
          <p:cNvPr id="222" name="Google Shape;222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006450"/>
            <a:ext cx="7398524" cy="3242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41"/>
          <p:cNvSpPr txBox="1"/>
          <p:nvPr/>
        </p:nvSpPr>
        <p:spPr>
          <a:xfrm>
            <a:off x="1992925" y="1158850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1"/>
          <p:cNvSpPr txBox="1"/>
          <p:nvPr/>
        </p:nvSpPr>
        <p:spPr>
          <a:xfrm>
            <a:off x="5547175" y="1113750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41"/>
          <p:cNvSpPr txBox="1"/>
          <p:nvPr/>
        </p:nvSpPr>
        <p:spPr>
          <a:xfrm>
            <a:off x="1814300" y="2672338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1"/>
          <p:cNvSpPr txBox="1"/>
          <p:nvPr/>
        </p:nvSpPr>
        <p:spPr>
          <a:xfrm>
            <a:off x="5637100" y="2751725"/>
            <a:ext cx="1069200" cy="434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D1DC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>
            <a:hlinkClick action="ppaction://hlinksldjump" r:id="rId3"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  <p:pic>
        <p:nvPicPr>
          <p:cNvPr id="232" name="Google Shape;232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200" y="562925"/>
            <a:ext cx="7535175" cy="330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42"/>
          <p:cNvSpPr txBox="1"/>
          <p:nvPr/>
        </p:nvSpPr>
        <p:spPr>
          <a:xfrm>
            <a:off x="227200" y="94325"/>
            <a:ext cx="8864400" cy="468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Practice Word problems!  Solve each problem below and click to reveal answer!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234" name="Google Shape;234;p42"/>
          <p:cNvSpPr txBox="1"/>
          <p:nvPr/>
        </p:nvSpPr>
        <p:spPr>
          <a:xfrm>
            <a:off x="910350" y="1253000"/>
            <a:ext cx="2028600" cy="201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21.39 ➗ 3 =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35" name="Google Shape;235;p42"/>
          <p:cNvSpPr txBox="1"/>
          <p:nvPr/>
        </p:nvSpPr>
        <p:spPr>
          <a:xfrm>
            <a:off x="4840275" y="1253000"/>
            <a:ext cx="2028600" cy="201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49.2 </a:t>
            </a:r>
            <a:r>
              <a:rPr b="1" lang="en" sz="1800">
                <a:solidFill>
                  <a:srgbClr val="0000FF"/>
                </a:solidFill>
              </a:rPr>
              <a:t>- </a:t>
            </a:r>
            <a:r>
              <a:rPr lang="en">
                <a:solidFill>
                  <a:srgbClr val="0000FF"/>
                </a:solidFill>
              </a:rPr>
              <a:t>42.8</a:t>
            </a:r>
            <a:r>
              <a:rPr lang="en">
                <a:solidFill>
                  <a:srgbClr val="0000FF"/>
                </a:solidFill>
              </a:rPr>
              <a:t>=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36" name="Google Shape;236;p42"/>
          <p:cNvSpPr txBox="1"/>
          <p:nvPr/>
        </p:nvSpPr>
        <p:spPr>
          <a:xfrm>
            <a:off x="910350" y="2881600"/>
            <a:ext cx="2028600" cy="201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0.85 x 2.75 </a:t>
            </a:r>
            <a:r>
              <a:rPr lang="en">
                <a:solidFill>
                  <a:srgbClr val="0000FF"/>
                </a:solidFill>
              </a:rPr>
              <a:t>=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37" name="Google Shape;237;p42"/>
          <p:cNvSpPr txBox="1"/>
          <p:nvPr/>
        </p:nvSpPr>
        <p:spPr>
          <a:xfrm>
            <a:off x="1077525" y="1262725"/>
            <a:ext cx="2163600" cy="6231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/>
        </p:nvSpPr>
        <p:spPr>
          <a:xfrm>
            <a:off x="4933925" y="1262725"/>
            <a:ext cx="2163600" cy="6231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42"/>
          <p:cNvSpPr txBox="1"/>
          <p:nvPr/>
        </p:nvSpPr>
        <p:spPr>
          <a:xfrm>
            <a:off x="978250" y="2881600"/>
            <a:ext cx="2163600" cy="6231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42"/>
          <p:cNvSpPr txBox="1"/>
          <p:nvPr/>
        </p:nvSpPr>
        <p:spPr>
          <a:xfrm>
            <a:off x="4220125" y="2940575"/>
            <a:ext cx="3423600" cy="8559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>
            <a:hlinkClick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  <p:pic>
        <p:nvPicPr>
          <p:cNvPr id="246" name="Google Shape;246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525" y="60150"/>
            <a:ext cx="4645001" cy="299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525" y="3051004"/>
            <a:ext cx="4645000" cy="207469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43"/>
          <p:cNvSpPr txBox="1"/>
          <p:nvPr/>
        </p:nvSpPr>
        <p:spPr>
          <a:xfrm>
            <a:off x="4842525" y="23450"/>
            <a:ext cx="4301400" cy="1758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BENCHMARK FRACTIONS, DECIMALS, &amp; PERCENTS </a:t>
            </a:r>
            <a:endParaRPr b="1" sz="2400">
              <a:solidFill>
                <a:srgbClr val="4A86E8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YOU SHOULD KNOW!</a:t>
            </a:r>
            <a:endParaRPr b="1" sz="2400">
              <a:solidFill>
                <a:srgbClr val="4A86E8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rgbClr val="00FF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9" name="Google Shape;249;p43"/>
          <p:cNvSpPr txBox="1"/>
          <p:nvPr/>
        </p:nvSpPr>
        <p:spPr>
          <a:xfrm>
            <a:off x="5172800" y="3150575"/>
            <a:ext cx="2453700" cy="15972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A64D7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Test yourself!  Click forward to the next two slides and see if you know the BENCHMARKS!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idx="1" type="body"/>
          </p:nvPr>
        </p:nvSpPr>
        <p:spPr>
          <a:xfrm>
            <a:off x="125250" y="0"/>
            <a:ext cx="8893500" cy="130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00"/>
                </a:solidFill>
              </a:rPr>
              <a:t>Time to Practice</a:t>
            </a:r>
            <a:r>
              <a:rPr lang="en" sz="1800">
                <a:solidFill>
                  <a:srgbClr val="00FFFF"/>
                </a:solidFill>
              </a:rPr>
              <a:t> BENCHMARK FRACTIONS, DECIMALS, PERCENTS</a:t>
            </a:r>
            <a:r>
              <a:rPr lang="en" sz="1800">
                <a:solidFill>
                  <a:srgbClr val="FFFF00"/>
                </a:solidFill>
              </a:rPr>
              <a:t> YOU SHOULD KNOW!</a:t>
            </a:r>
            <a:endParaRPr sz="18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00"/>
                </a:solidFill>
              </a:rPr>
              <a:t>Once a fraction, decimal, or percent is revealed find the corresponding fraction, decimal or percent.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55" name="Google Shape;255;p44"/>
          <p:cNvSpPr txBox="1"/>
          <p:nvPr/>
        </p:nvSpPr>
        <p:spPr>
          <a:xfrm>
            <a:off x="5346200" y="3116500"/>
            <a:ext cx="7297200" cy="8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6" name="Google Shape;256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350" y="1304988"/>
            <a:ext cx="5041400" cy="599069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44"/>
          <p:cNvSpPr txBox="1"/>
          <p:nvPr/>
        </p:nvSpPr>
        <p:spPr>
          <a:xfrm>
            <a:off x="4700100" y="1710275"/>
            <a:ext cx="722100" cy="4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8" name="Google Shape;258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250" y="2122294"/>
            <a:ext cx="49434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98000" y="2895057"/>
            <a:ext cx="49053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2500" y="4499775"/>
            <a:ext cx="52197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4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31050" y="3697413"/>
            <a:ext cx="51339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44"/>
          <p:cNvSpPr txBox="1"/>
          <p:nvPr/>
        </p:nvSpPr>
        <p:spPr>
          <a:xfrm>
            <a:off x="3977350" y="1298750"/>
            <a:ext cx="1671900" cy="5904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44"/>
          <p:cNvSpPr txBox="1"/>
          <p:nvPr/>
        </p:nvSpPr>
        <p:spPr>
          <a:xfrm>
            <a:off x="5649200" y="1299725"/>
            <a:ext cx="1697700" cy="6096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4"/>
          <p:cNvSpPr txBox="1"/>
          <p:nvPr/>
        </p:nvSpPr>
        <p:spPr>
          <a:xfrm>
            <a:off x="7346900" y="1299725"/>
            <a:ext cx="1697700" cy="6096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44"/>
          <p:cNvSpPr txBox="1"/>
          <p:nvPr/>
        </p:nvSpPr>
        <p:spPr>
          <a:xfrm>
            <a:off x="126300" y="2115575"/>
            <a:ext cx="16977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44"/>
          <p:cNvSpPr txBox="1"/>
          <p:nvPr/>
        </p:nvSpPr>
        <p:spPr>
          <a:xfrm>
            <a:off x="1822950" y="2112775"/>
            <a:ext cx="16977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4"/>
          <p:cNvSpPr txBox="1"/>
          <p:nvPr/>
        </p:nvSpPr>
        <p:spPr>
          <a:xfrm>
            <a:off x="3520650" y="2087300"/>
            <a:ext cx="16977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4"/>
          <p:cNvSpPr txBox="1"/>
          <p:nvPr/>
        </p:nvSpPr>
        <p:spPr>
          <a:xfrm>
            <a:off x="2004138" y="2913075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44"/>
          <p:cNvSpPr txBox="1"/>
          <p:nvPr/>
        </p:nvSpPr>
        <p:spPr>
          <a:xfrm>
            <a:off x="3701838" y="2913075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44"/>
          <p:cNvSpPr txBox="1"/>
          <p:nvPr/>
        </p:nvSpPr>
        <p:spPr>
          <a:xfrm>
            <a:off x="5399538" y="2887600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4"/>
          <p:cNvSpPr txBox="1"/>
          <p:nvPr/>
        </p:nvSpPr>
        <p:spPr>
          <a:xfrm>
            <a:off x="3951500" y="3724438"/>
            <a:ext cx="1697700" cy="6096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44"/>
          <p:cNvSpPr txBox="1"/>
          <p:nvPr/>
        </p:nvSpPr>
        <p:spPr>
          <a:xfrm>
            <a:off x="5649200" y="3724438"/>
            <a:ext cx="1697700" cy="6096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4"/>
          <p:cNvSpPr txBox="1"/>
          <p:nvPr/>
        </p:nvSpPr>
        <p:spPr>
          <a:xfrm>
            <a:off x="7346900" y="3698963"/>
            <a:ext cx="1697700" cy="6096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4"/>
          <p:cNvSpPr txBox="1"/>
          <p:nvPr/>
        </p:nvSpPr>
        <p:spPr>
          <a:xfrm>
            <a:off x="202500" y="4525275"/>
            <a:ext cx="18243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44"/>
          <p:cNvSpPr txBox="1"/>
          <p:nvPr/>
        </p:nvSpPr>
        <p:spPr>
          <a:xfrm>
            <a:off x="2026800" y="4525275"/>
            <a:ext cx="16977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4"/>
          <p:cNvSpPr txBox="1"/>
          <p:nvPr/>
        </p:nvSpPr>
        <p:spPr>
          <a:xfrm>
            <a:off x="3724500" y="4499800"/>
            <a:ext cx="16977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44">
            <a:hlinkClick/>
          </p:cNvPr>
          <p:cNvSpPr txBox="1"/>
          <p:nvPr/>
        </p:nvSpPr>
        <p:spPr>
          <a:xfrm>
            <a:off x="7978000" y="22372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4150" y="2921375"/>
            <a:ext cx="4876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925" y="4499775"/>
            <a:ext cx="488632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127825"/>
            <a:ext cx="50292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15563" y="1275900"/>
            <a:ext cx="4543425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45"/>
          <p:cNvSpPr txBox="1"/>
          <p:nvPr>
            <p:ph idx="1" type="body"/>
          </p:nvPr>
        </p:nvSpPr>
        <p:spPr>
          <a:xfrm>
            <a:off x="125250" y="0"/>
            <a:ext cx="8893500" cy="130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Time to Practice</a:t>
            </a:r>
            <a:r>
              <a:rPr lang="en">
                <a:solidFill>
                  <a:srgbClr val="00FFFF"/>
                </a:solidFill>
              </a:rPr>
              <a:t> BENCHMARK FRACTIONS, DECIMALS, PERCENTS</a:t>
            </a:r>
            <a:r>
              <a:rPr lang="en">
                <a:solidFill>
                  <a:srgbClr val="FFFF00"/>
                </a:solidFill>
              </a:rPr>
              <a:t> YOU SHOULD KNOW!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87" name="Google Shape;287;p45"/>
          <p:cNvSpPr txBox="1"/>
          <p:nvPr/>
        </p:nvSpPr>
        <p:spPr>
          <a:xfrm>
            <a:off x="5346200" y="3116500"/>
            <a:ext cx="7297200" cy="8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45"/>
          <p:cNvSpPr txBox="1"/>
          <p:nvPr/>
        </p:nvSpPr>
        <p:spPr>
          <a:xfrm>
            <a:off x="4700100" y="1710275"/>
            <a:ext cx="722100" cy="4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45"/>
          <p:cNvSpPr txBox="1"/>
          <p:nvPr/>
        </p:nvSpPr>
        <p:spPr>
          <a:xfrm>
            <a:off x="3951500" y="1275900"/>
            <a:ext cx="1697700" cy="6288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45"/>
          <p:cNvSpPr txBox="1"/>
          <p:nvPr/>
        </p:nvSpPr>
        <p:spPr>
          <a:xfrm>
            <a:off x="5649200" y="1299725"/>
            <a:ext cx="1697700" cy="6096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45"/>
          <p:cNvSpPr txBox="1"/>
          <p:nvPr/>
        </p:nvSpPr>
        <p:spPr>
          <a:xfrm>
            <a:off x="7346900" y="1299725"/>
            <a:ext cx="1697700" cy="6096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45"/>
          <p:cNvSpPr txBox="1"/>
          <p:nvPr/>
        </p:nvSpPr>
        <p:spPr>
          <a:xfrm>
            <a:off x="63150" y="2112775"/>
            <a:ext cx="17598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45"/>
          <p:cNvSpPr txBox="1"/>
          <p:nvPr/>
        </p:nvSpPr>
        <p:spPr>
          <a:xfrm>
            <a:off x="1822950" y="2112775"/>
            <a:ext cx="16977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45"/>
          <p:cNvSpPr txBox="1"/>
          <p:nvPr/>
        </p:nvSpPr>
        <p:spPr>
          <a:xfrm>
            <a:off x="3520650" y="2118288"/>
            <a:ext cx="1697700" cy="6096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5"/>
          <p:cNvSpPr txBox="1"/>
          <p:nvPr/>
        </p:nvSpPr>
        <p:spPr>
          <a:xfrm>
            <a:off x="2004138" y="2913075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5"/>
          <p:cNvSpPr txBox="1"/>
          <p:nvPr/>
        </p:nvSpPr>
        <p:spPr>
          <a:xfrm>
            <a:off x="3701838" y="2913075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45"/>
          <p:cNvSpPr txBox="1"/>
          <p:nvPr/>
        </p:nvSpPr>
        <p:spPr>
          <a:xfrm>
            <a:off x="5399538" y="2911650"/>
            <a:ext cx="1697700" cy="609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45"/>
          <p:cNvSpPr txBox="1"/>
          <p:nvPr/>
        </p:nvSpPr>
        <p:spPr>
          <a:xfrm>
            <a:off x="329100" y="4525275"/>
            <a:ext cx="16977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45"/>
          <p:cNvSpPr txBox="1"/>
          <p:nvPr/>
        </p:nvSpPr>
        <p:spPr>
          <a:xfrm>
            <a:off x="2026800" y="4525275"/>
            <a:ext cx="16977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5"/>
          <p:cNvSpPr txBox="1"/>
          <p:nvPr/>
        </p:nvSpPr>
        <p:spPr>
          <a:xfrm>
            <a:off x="3724500" y="4499775"/>
            <a:ext cx="17598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5">
            <a:hlinkClick/>
          </p:cNvPr>
          <p:cNvSpPr txBox="1"/>
          <p:nvPr/>
        </p:nvSpPr>
        <p:spPr>
          <a:xfrm>
            <a:off x="7978000" y="3989850"/>
            <a:ext cx="1069200" cy="10983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go back to T</a:t>
            </a:r>
            <a:r>
              <a:rPr b="1" lang="en"/>
              <a:t>able of Contents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 Black 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