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Bad Script"/>
      <p:regular r:id="rId17"/>
    </p:embeddedFon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BadScript-regular.fntdata"/><Relationship Id="rId16" Type="http://schemas.openxmlformats.org/officeDocument/2006/relationships/slide" Target="slides/slide10.xml"/><Relationship Id="rId19" Type="http://schemas.openxmlformats.org/officeDocument/2006/relationships/font" Target="fonts/Comfortaa-bold.fntdata"/><Relationship Id="rId18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3f7f9906_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593f7f9906_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28891f95_8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28891f95_8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31d56f31b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31d56f31b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93f7f990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93f7f990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1d56f31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31d56f31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1d56f31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31d56f31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31d56f31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31d56f31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1d56f31b_2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31d56f31b_2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33d993a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33d993a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413223dc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413223d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15" Type="http://schemas.openxmlformats.org/officeDocument/2006/relationships/image" Target="../media/image12.png"/><Relationship Id="rId14" Type="http://schemas.openxmlformats.org/officeDocument/2006/relationships/image" Target="../media/image7.png"/><Relationship Id="rId16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youtube.com/watch?v=Uf-Rl1e2I4Q" TargetMode="External"/><Relationship Id="rId20" Type="http://schemas.openxmlformats.org/officeDocument/2006/relationships/hyperlink" Target="https://www.mathplayground.com/ASB_RatioBlaster.html" TargetMode="External"/><Relationship Id="rId41" Type="http://schemas.openxmlformats.org/officeDocument/2006/relationships/hyperlink" Target="https://www.youtube.com/watch?v=Uf-Rl1e2I4Q" TargetMode="External"/><Relationship Id="rId22" Type="http://schemas.openxmlformats.org/officeDocument/2006/relationships/hyperlink" Target="https://www.youtube.com/watch?v=OAoLCXpao6s" TargetMode="External"/><Relationship Id="rId21" Type="http://schemas.openxmlformats.org/officeDocument/2006/relationships/slide" Target="/ppt/slides/slide8.xml"/><Relationship Id="rId24" Type="http://schemas.openxmlformats.org/officeDocument/2006/relationships/slide" Target="/ppt/slides/slide3.xml"/><Relationship Id="rId23" Type="http://schemas.openxmlformats.org/officeDocument/2006/relationships/hyperlink" Target="https://www.youtube.com/watch?v=OAoLCXpao6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7.xml"/><Relationship Id="rId4" Type="http://schemas.openxmlformats.org/officeDocument/2006/relationships/hyperlink" Target="https://www.youtube.com/watch?v=wrof6Dw63Es" TargetMode="External"/><Relationship Id="rId9" Type="http://schemas.openxmlformats.org/officeDocument/2006/relationships/hyperlink" Target="https://www.abcya.com/games/equal_ratios" TargetMode="External"/><Relationship Id="rId26" Type="http://schemas.openxmlformats.org/officeDocument/2006/relationships/hyperlink" Target="https://www.youtube.com/watch?v=YFeU6SSmpv8" TargetMode="External"/><Relationship Id="rId25" Type="http://schemas.openxmlformats.org/officeDocument/2006/relationships/hyperlink" Target="https://www.youtube.com/watch?v=YFeU6SSmpv8" TargetMode="External"/><Relationship Id="rId28" Type="http://schemas.openxmlformats.org/officeDocument/2006/relationships/hyperlink" Target="https://www.mathplayground.com/ASB_RatioBlaster.html" TargetMode="External"/><Relationship Id="rId27" Type="http://schemas.openxmlformats.org/officeDocument/2006/relationships/hyperlink" Target="https://www.mathplayground.com/ASB_RatioBlaster.html" TargetMode="External"/><Relationship Id="rId5" Type="http://schemas.openxmlformats.org/officeDocument/2006/relationships/hyperlink" Target="https://www.youtube.com/watch?v=wrof6Dw63Es" TargetMode="External"/><Relationship Id="rId6" Type="http://schemas.openxmlformats.org/officeDocument/2006/relationships/slide" Target="/ppt/slides/slide5.xml"/><Relationship Id="rId29" Type="http://schemas.openxmlformats.org/officeDocument/2006/relationships/hyperlink" Target="https://mathsnacks.com/ratio-rumble.html" TargetMode="External"/><Relationship Id="rId7" Type="http://schemas.openxmlformats.org/officeDocument/2006/relationships/hyperlink" Target="https://www.youtube.com/watch?v=KNdUJQ_qd4U" TargetMode="External"/><Relationship Id="rId8" Type="http://schemas.openxmlformats.org/officeDocument/2006/relationships/hyperlink" Target="https://www.youtube.com/watch?v=KNdUJQ_qd4U" TargetMode="External"/><Relationship Id="rId31" Type="http://schemas.openxmlformats.org/officeDocument/2006/relationships/hyperlink" Target="https://www.youtube.com/watch?v=afZIMQL1P3A" TargetMode="External"/><Relationship Id="rId30" Type="http://schemas.openxmlformats.org/officeDocument/2006/relationships/hyperlink" Target="https://mathsnacks.com/ratio-rumble.html" TargetMode="External"/><Relationship Id="rId11" Type="http://schemas.openxmlformats.org/officeDocument/2006/relationships/hyperlink" Target="http://www.phschool.com/atschool/academy123/english/academy123_content/wl-book-demo/ph-035s.html" TargetMode="External"/><Relationship Id="rId33" Type="http://schemas.openxmlformats.org/officeDocument/2006/relationships/hyperlink" Target="https://www.youtube.com/watch?v=frKuY8i0OwQ" TargetMode="External"/><Relationship Id="rId10" Type="http://schemas.openxmlformats.org/officeDocument/2006/relationships/hyperlink" Target="https://www.abcya.com/games/equal_ratios" TargetMode="External"/><Relationship Id="rId32" Type="http://schemas.openxmlformats.org/officeDocument/2006/relationships/hyperlink" Target="https://www.youtube.com/watch?v=afZIMQL1P3A" TargetMode="External"/><Relationship Id="rId13" Type="http://schemas.openxmlformats.org/officeDocument/2006/relationships/hyperlink" Target="http://www.phschool.com/atschool/academy123/english/academy123_content/wl-book-demo/ph-035s.html" TargetMode="External"/><Relationship Id="rId35" Type="http://schemas.openxmlformats.org/officeDocument/2006/relationships/slide" Target="/ppt/slides/slide4.xml"/><Relationship Id="rId12" Type="http://schemas.openxmlformats.org/officeDocument/2006/relationships/hyperlink" Target="http://www.phschool.com/atschool/academy123/english/academy123_content/wl-book-demo/ph-035s.html" TargetMode="External"/><Relationship Id="rId34" Type="http://schemas.openxmlformats.org/officeDocument/2006/relationships/hyperlink" Target="https://www.youtube.com/watch?v=frKuY8i0OwQ" TargetMode="External"/><Relationship Id="rId15" Type="http://schemas.openxmlformats.org/officeDocument/2006/relationships/hyperlink" Target="http://www.phschool.com/atschool/academy123/english/academy123_content/wl-book-demo/ph-035s.html" TargetMode="External"/><Relationship Id="rId37" Type="http://schemas.openxmlformats.org/officeDocument/2006/relationships/hyperlink" Target="https://planetnutshell.com/portfolio/solving-unit-rate-problems/" TargetMode="External"/><Relationship Id="rId14" Type="http://schemas.openxmlformats.org/officeDocument/2006/relationships/slide" Target="/ppt/slides/slide9.xml"/><Relationship Id="rId36" Type="http://schemas.openxmlformats.org/officeDocument/2006/relationships/hyperlink" Target="https://planetnutshell.com/portfolio/solving-unit-rate-problems/" TargetMode="External"/><Relationship Id="rId17" Type="http://schemas.openxmlformats.org/officeDocument/2006/relationships/hyperlink" Target="https://www.sheppardsoftware.com/mathgames/menus/integers.htm" TargetMode="External"/><Relationship Id="rId39" Type="http://schemas.openxmlformats.org/officeDocument/2006/relationships/hyperlink" Target="https://www.youtube.com/watch?v=Uf-Rl1e2I4Q" TargetMode="External"/><Relationship Id="rId16" Type="http://schemas.openxmlformats.org/officeDocument/2006/relationships/hyperlink" Target="http://www.phschool.com/atschool/academy123/english/academy123_content/wl-book-demo/ph-035s.html" TargetMode="External"/><Relationship Id="rId38" Type="http://schemas.openxmlformats.org/officeDocument/2006/relationships/slide" Target="/ppt/slides/slide6.xml"/><Relationship Id="rId19" Type="http://schemas.openxmlformats.org/officeDocument/2006/relationships/hyperlink" Target="https://www.mathplayground.com/ASB_RatioBlaster.html" TargetMode="External"/><Relationship Id="rId18" Type="http://schemas.openxmlformats.org/officeDocument/2006/relationships/hyperlink" Target="https://www.sheppardsoftware.com/mathgames/menus/integers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530675" y="1140225"/>
            <a:ext cx="61125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Bad Script"/>
              <a:buNone/>
            </a:pPr>
            <a:r>
              <a:rPr b="1" lang="en" sz="5000">
                <a:solidFill>
                  <a:srgbClr val="FFFF00"/>
                </a:solidFill>
                <a:latin typeface="Bad Script"/>
                <a:ea typeface="Bad Script"/>
                <a:cs typeface="Bad Script"/>
                <a:sym typeface="Bad Script"/>
              </a:rPr>
              <a:t>Comparing </a:t>
            </a:r>
            <a:endParaRPr b="1" sz="5000">
              <a:solidFill>
                <a:srgbClr val="FFFF00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Bad Script"/>
              <a:buNone/>
            </a:pPr>
            <a:r>
              <a:rPr b="1" lang="en" sz="5000">
                <a:solidFill>
                  <a:srgbClr val="FFFF00"/>
                </a:solidFill>
                <a:latin typeface="Bad Script"/>
                <a:ea typeface="Bad Script"/>
                <a:cs typeface="Bad Script"/>
                <a:sym typeface="Bad Script"/>
              </a:rPr>
              <a:t>Bits &amp; Pieces</a:t>
            </a:r>
            <a:endParaRPr b="1" sz="5000">
              <a:solidFill>
                <a:srgbClr val="FFFF00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Bad Script"/>
              <a:buNone/>
            </a:pPr>
            <a:r>
              <a:rPr b="1" lang="en" sz="3600">
                <a:solidFill>
                  <a:srgbClr val="FFFF00"/>
                </a:solidFill>
                <a:latin typeface="Bad Script"/>
                <a:ea typeface="Bad Script"/>
                <a:cs typeface="Bad Script"/>
                <a:sym typeface="Bad Script"/>
              </a:rPr>
              <a:t>Notes, Videos &amp; Games</a:t>
            </a:r>
            <a:endParaRPr b="1" sz="3600">
              <a:solidFill>
                <a:srgbClr val="FFFF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9000" y="2173434"/>
            <a:ext cx="527774" cy="49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687" y="2793700"/>
            <a:ext cx="298305" cy="45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8792" y="635200"/>
            <a:ext cx="1117500" cy="4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198709">
            <a:off x="2350306" y="527799"/>
            <a:ext cx="527771" cy="50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154952">
            <a:off x="1674500" y="3780587"/>
            <a:ext cx="4857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62637" y="3923600"/>
            <a:ext cx="5810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31350" y="2400250"/>
            <a:ext cx="714967" cy="6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82300" y="866950"/>
            <a:ext cx="242525" cy="2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46975" y="3974562"/>
            <a:ext cx="858650" cy="31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33937" y="700658"/>
            <a:ext cx="527774" cy="35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95675" y="1286450"/>
            <a:ext cx="333961" cy="50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01335" y="1414525"/>
            <a:ext cx="374995" cy="4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02929" y="3592353"/>
            <a:ext cx="773400" cy="5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/>
        </p:nvSpPr>
        <p:spPr>
          <a:xfrm>
            <a:off x="3410600" y="4440200"/>
            <a:ext cx="5733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FF"/>
                </a:solidFill>
                <a:latin typeface="Bad Script"/>
                <a:ea typeface="Bad Script"/>
                <a:cs typeface="Bad Script"/>
                <a:sym typeface="Bad Script"/>
              </a:rPr>
              <a:t>View in PRESENT MODE</a:t>
            </a:r>
            <a:endParaRPr b="1" sz="3000">
              <a:solidFill>
                <a:srgbClr val="FF00FF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0" y="0"/>
            <a:ext cx="4496700" cy="51435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3"/>
              </a:rPr>
              <a:t>Absolute Value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Absolute Value  → </a:t>
            </a:r>
            <a:r>
              <a:rPr b="1" lang="en" sz="14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Video</a:t>
            </a:r>
            <a:endParaRPr b="1" sz="1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6"/>
              </a:rPr>
              <a:t>Fractions → Comparing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Fractions → Comparing →  </a:t>
            </a:r>
            <a:r>
              <a:rPr b="1" lang="en" sz="14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Video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Fractions→ Equivalent </a:t>
            </a:r>
            <a:r>
              <a:rPr b="1" lang="en" sz="1400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Online Game</a:t>
            </a:r>
            <a:endParaRPr b="1" sz="1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Fractions → Equivalent → </a:t>
            </a:r>
            <a:r>
              <a:rPr lang="en" sz="1400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 </a:t>
            </a:r>
            <a:r>
              <a:rPr b="1" lang="en" sz="14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Video</a:t>
            </a:r>
            <a:endParaRPr b="1" sz="1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14"/>
              </a:rPr>
              <a:t>Fractions -- Improper/Mixed Numbers</a:t>
            </a:r>
            <a:endParaRPr sz="14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Fractions → Improper/Mixed Numbers --&gt; </a:t>
            </a:r>
            <a:r>
              <a:rPr b="1" lang="en" sz="11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Video</a:t>
            </a:r>
            <a:endParaRPr b="1" sz="11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Integers → Menu of </a:t>
            </a:r>
            <a:r>
              <a:rPr b="1" lang="en" sz="1400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Online Games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Integers → Ordering </a:t>
            </a:r>
            <a:r>
              <a:rPr b="1" lang="en" sz="1400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Online Game</a:t>
            </a:r>
            <a:endParaRPr b="1" sz="1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21"/>
              </a:rPr>
              <a:t>Integers -- Positive &amp; Negative Numbers</a:t>
            </a:r>
            <a:endParaRPr sz="1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2"/>
              </a:rPr>
              <a:t>Integers → </a:t>
            </a:r>
            <a:r>
              <a:rPr b="1" lang="en" sz="14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23"/>
              </a:rPr>
              <a:t>Video</a:t>
            </a:r>
            <a:endParaRPr b="1" sz="1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4572000" y="572700"/>
            <a:ext cx="4572000" cy="4570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24"/>
              </a:rPr>
              <a:t>Ratios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5"/>
              </a:rPr>
              <a:t>Ratio and Fraction </a:t>
            </a:r>
            <a:r>
              <a:rPr b="1" lang="en" u="sng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  <a:hlinkClick r:id="rId26"/>
              </a:rPr>
              <a:t>Song</a:t>
            </a:r>
            <a:endParaRPr b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27"/>
              </a:rPr>
              <a:t>Ratios Blaster </a:t>
            </a:r>
            <a:r>
              <a:rPr lang="en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28"/>
              </a:rPr>
              <a:t>Online Game</a:t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9"/>
              </a:rPr>
              <a:t>Ratio Rumble </a:t>
            </a:r>
            <a:r>
              <a:rPr lang="en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30"/>
              </a:rPr>
              <a:t>Online Game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1"/>
              </a:rPr>
              <a:t>Ratios </a:t>
            </a:r>
            <a:r>
              <a:rPr b="1" lang="en" u="sng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  <a:hlinkClick r:id="rId32"/>
              </a:rPr>
              <a:t>Song</a:t>
            </a:r>
            <a:endParaRPr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3"/>
              </a:rPr>
              <a:t>Ratios → What’s The Ratio </a:t>
            </a:r>
            <a:r>
              <a:rPr b="1" lang="en" u="sng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  <a:hlinkClick r:id="rId34"/>
              </a:rPr>
              <a:t>Song</a:t>
            </a:r>
            <a:endParaRPr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35"/>
              </a:rPr>
              <a:t>Unit Rates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6"/>
              </a:rPr>
              <a:t>Unit Rates → </a:t>
            </a:r>
            <a:r>
              <a:rPr b="1" lang="en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7"/>
              </a:rPr>
              <a:t>Video</a:t>
            </a:r>
            <a:endParaRPr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38"/>
              </a:rPr>
              <a:t>Percents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9"/>
              </a:rPr>
              <a:t>Percents</a:t>
            </a: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40"/>
              </a:rPr>
              <a:t> → </a:t>
            </a:r>
            <a:r>
              <a:rPr b="1" lang="en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41"/>
              </a:rPr>
              <a:t>Video</a:t>
            </a:r>
            <a:endParaRPr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p26"/>
          <p:cNvSpPr txBox="1"/>
          <p:nvPr>
            <p:ph type="title"/>
          </p:nvPr>
        </p:nvSpPr>
        <p:spPr>
          <a:xfrm>
            <a:off x="2422325" y="0"/>
            <a:ext cx="4647300" cy="5727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Table of Contents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29822" cy="51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350" y="19425"/>
            <a:ext cx="389173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>
            <a:hlinkClick action="ppaction://hlinksldjump" r:id="rId5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175" y="0"/>
            <a:ext cx="39119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975" y="92200"/>
            <a:ext cx="3954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525" y="0"/>
            <a:ext cx="40092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2575" y="0"/>
            <a:ext cx="40268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4">
            <a:alphaModFix/>
          </a:blip>
          <a:srcRect b="-428" l="0" r="-8518" t="-1581"/>
          <a:stretch/>
        </p:blipFill>
        <p:spPr>
          <a:xfrm>
            <a:off x="1860573" y="-55350"/>
            <a:ext cx="4285552" cy="51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63" name="Google Shape;1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625" y="46138"/>
            <a:ext cx="3768750" cy="505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